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Thin"/>
      <p:regular r:id="rId10"/>
      <p:bold r:id="rId11"/>
      <p:italic r:id="rId12"/>
      <p:boldItalic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iKVmCJV5IELwTDixFbR4cyh2j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font" Target="fonts/RobotoThin-bold.fntdata"/><Relationship Id="rId22" Type="http://customschemas.google.com/relationships/presentationmetadata" Target="metadata"/><Relationship Id="rId10" Type="http://schemas.openxmlformats.org/officeDocument/2006/relationships/font" Target="fonts/RobotoThin-regular.fntdata"/><Relationship Id="rId21" Type="http://schemas.openxmlformats.org/officeDocument/2006/relationships/font" Target="fonts/RobotoLight-boldItalic.fntdata"/><Relationship Id="rId13" Type="http://schemas.openxmlformats.org/officeDocument/2006/relationships/font" Target="fonts/RobotoThin-boldItalic.fntdata"/><Relationship Id="rId12" Type="http://schemas.openxmlformats.org/officeDocument/2006/relationships/font" Target="fonts/RobotoTh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5240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5240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" name="Google Shape;13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le Page – Blank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7"/>
          <p:cNvPicPr preferRelativeResize="0"/>
          <p:nvPr/>
        </p:nvPicPr>
        <p:blipFill rotWithShape="1">
          <a:blip r:embed="rId2">
            <a:alphaModFix/>
          </a:blip>
          <a:srcRect b="12451" l="0" r="0" t="12451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7"/>
          <p:cNvPicPr preferRelativeResize="0"/>
          <p:nvPr/>
        </p:nvPicPr>
        <p:blipFill rotWithShape="1">
          <a:blip r:embed="rId4">
            <a:alphaModFix/>
          </a:blip>
          <a:srcRect b="31094" l="6026" r="5343" t="31099"/>
          <a:stretch/>
        </p:blipFill>
        <p:spPr>
          <a:xfrm>
            <a:off x="710375" y="649875"/>
            <a:ext cx="1312350" cy="2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7"/>
          <p:cNvSpPr txBox="1"/>
          <p:nvPr>
            <p:ph type="title"/>
          </p:nvPr>
        </p:nvSpPr>
        <p:spPr>
          <a:xfrm>
            <a:off x="573250" y="2529750"/>
            <a:ext cx="7299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Thin"/>
              <a:buNone/>
              <a:defRPr sz="45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" type="subTitle"/>
          </p:nvPr>
        </p:nvSpPr>
        <p:spPr>
          <a:xfrm>
            <a:off x="573250" y="3243450"/>
            <a:ext cx="7039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"/>
              <a:buNone/>
              <a:defRPr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Transition Slide - ScalePad">
  <p:cSld name="CUSTOM_9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 b="12451" l="0" r="0" t="12451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8"/>
          <p:cNvSpPr txBox="1"/>
          <p:nvPr>
            <p:ph type="title"/>
          </p:nvPr>
        </p:nvSpPr>
        <p:spPr>
          <a:xfrm>
            <a:off x="1469250" y="1119200"/>
            <a:ext cx="6205500" cy="27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 Thin"/>
              <a:buNone/>
              <a:defRPr sz="35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Bottom Bar - ScalePad">
  <p:cSld name="CUSTOM_7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 rotWithShape="1">
          <a:blip r:embed="rId2">
            <a:alphaModFix/>
          </a:blip>
          <a:srcRect b="39809" l="0" r="0" t="29156"/>
          <a:stretch/>
        </p:blipFill>
        <p:spPr>
          <a:xfrm>
            <a:off x="0" y="3017975"/>
            <a:ext cx="9144003" cy="21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95190"/>
            <a:ext cx="9144003" cy="848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9"/>
          <p:cNvGrpSpPr/>
          <p:nvPr/>
        </p:nvGrpSpPr>
        <p:grpSpPr>
          <a:xfrm>
            <a:off x="-9526" y="-9525"/>
            <a:ext cx="9162949" cy="4875031"/>
            <a:chOff x="-6853" y="0"/>
            <a:chExt cx="9160201" cy="4865300"/>
          </a:xfrm>
        </p:grpSpPr>
        <p:sp>
          <p:nvSpPr>
            <p:cNvPr id="64" name="Google Shape;64;p19"/>
            <p:cNvSpPr/>
            <p:nvPr/>
          </p:nvSpPr>
          <p:spPr>
            <a:xfrm flipH="1">
              <a:off x="-6853" y="2466350"/>
              <a:ext cx="9160128" cy="2398950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-6852" y="0"/>
              <a:ext cx="9160200" cy="259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19"/>
          <p:cNvPicPr preferRelativeResize="0"/>
          <p:nvPr/>
        </p:nvPicPr>
        <p:blipFill rotWithShape="1">
          <a:blip r:embed="rId4">
            <a:alphaModFix/>
          </a:blip>
          <a:srcRect b="31094" l="6026" r="5343" t="31099"/>
          <a:stretch/>
        </p:blipFill>
        <p:spPr>
          <a:xfrm>
            <a:off x="351975" y="472107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540575" y="1964325"/>
            <a:ext cx="33453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540575" y="1299325"/>
            <a:ext cx="352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None/>
              <a:defRPr b="1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  <a:defRPr b="1" sz="13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bar – ScalePad Agenda ">
  <p:cSld name="CUSTOM_7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0"/>
          <p:cNvPicPr preferRelativeResize="0"/>
          <p:nvPr/>
        </p:nvPicPr>
        <p:blipFill rotWithShape="1">
          <a:blip r:embed="rId2">
            <a:alphaModFix/>
          </a:blip>
          <a:srcRect b="0" l="24303" r="24303" t="0"/>
          <a:stretch/>
        </p:blipFill>
        <p:spPr>
          <a:xfrm flipH="1">
            <a:off x="1" y="0"/>
            <a:ext cx="356069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29710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20"/>
          <p:cNvGrpSpPr/>
          <p:nvPr/>
        </p:nvGrpSpPr>
        <p:grpSpPr>
          <a:xfrm flipH="1" rot="5400000">
            <a:off x="3248482" y="-751989"/>
            <a:ext cx="5143526" cy="6647434"/>
            <a:chOff x="-4075" y="-1152966"/>
            <a:chExt cx="9158700" cy="4962994"/>
          </a:xfrm>
        </p:grpSpPr>
        <p:sp>
          <p:nvSpPr>
            <p:cNvPr id="73" name="Google Shape;73;p20"/>
            <p:cNvSpPr/>
            <p:nvPr/>
          </p:nvSpPr>
          <p:spPr>
            <a:xfrm flipH="1">
              <a:off x="-4053" y="2466346"/>
              <a:ext cx="9158616" cy="1343682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0"/>
            <p:cNvSpPr/>
            <p:nvPr/>
          </p:nvSpPr>
          <p:spPr>
            <a:xfrm>
              <a:off x="-4075" y="-1152966"/>
              <a:ext cx="9158700" cy="374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" name="Google Shape;75;p20"/>
          <p:cNvPicPr preferRelativeResize="0"/>
          <p:nvPr/>
        </p:nvPicPr>
        <p:blipFill rotWithShape="1">
          <a:blip r:embed="rId4">
            <a:alphaModFix/>
          </a:blip>
          <a:srcRect b="31094" l="6026" r="5343" t="31099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3299600" y="1659525"/>
            <a:ext cx="40950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●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○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■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●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○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■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●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○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■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3299600" y="994525"/>
            <a:ext cx="4095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Roboto"/>
              <a:buNone/>
              <a:defRPr b="1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Ensuring your servers, network equipment, and workstations have sufficient coverage is essential to delivering uninterrupted service.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That's why we require Infrastructure Protection or Workstation Assurance for any device out of OEM warranty. </a:t>
            </a:r>
            <a:endParaRPr/>
          </a:p>
        </p:txBody>
      </p:sp>
      <p:sp>
        <p:nvSpPr>
          <p:cNvPr id="83" name="Google Shape;83;p1"/>
          <p:cNvSpPr txBox="1"/>
          <p:nvPr>
            <p:ph type="title"/>
          </p:nvPr>
        </p:nvSpPr>
        <p:spPr>
          <a:xfrm>
            <a:off x="265500" y="228450"/>
            <a:ext cx="4045200" cy="46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/>
              <a:t>Why Infrastructure Protection and Workstation Assurance Are Critical</a:t>
            </a:r>
            <a:endParaRPr sz="3400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49" y="4567350"/>
            <a:ext cx="1317747" cy="3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Meet your expectations for budget, service delivery, and uptime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Respond to challenges as quickly as possible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Anticipate future risks and requirements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en"/>
              <a:t>We hold our MSP to the highest standard of client care. Including protection in your contract ensures you receive the service you expect and deserve. </a:t>
            </a:r>
            <a:endParaRPr/>
          </a:p>
        </p:txBody>
      </p:sp>
      <p:sp>
        <p:nvSpPr>
          <p:cNvPr id="90" name="Google Shape;90;p2"/>
          <p:cNvSpPr txBox="1"/>
          <p:nvPr>
            <p:ph type="title"/>
          </p:nvPr>
        </p:nvSpPr>
        <p:spPr>
          <a:xfrm>
            <a:off x="265500" y="1076100"/>
            <a:ext cx="40452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400"/>
              <a:t>Infrastructure Protection and Workstation Assurance allows us to:</a:t>
            </a:r>
            <a:endParaRPr sz="3400"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49" y="4567350"/>
            <a:ext cx="1317747" cy="3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b="1" lang="en"/>
              <a:t>It’s Like Having a Spare Tire in Your Trunk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en"/>
              <a:t>Infrastructure Protection ensures that bumps in the road — system downtime due to hardware failure — don’t prevent you from moving forward.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en"/>
              <a:t>Think of the time it takes to replace a flat tire with a spare in your trunk compared to towing it to an auto shop and waiting for an emergency appointment time to become available.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42857"/>
              <a:buNone/>
            </a:pPr>
            <a:r>
              <a:rPr lang="en"/>
              <a:t>Infrastructure Protection is the spare tire, plus a factory-trained expert doing the tire change: a faster way to address hardware challenges and minimize downtime. </a:t>
            </a:r>
            <a:endParaRPr/>
          </a:p>
        </p:txBody>
      </p:sp>
      <p:sp>
        <p:nvSpPr>
          <p:cNvPr id="97" name="Google Shape;97;p3"/>
          <p:cNvSpPr txBox="1"/>
          <p:nvPr>
            <p:ph type="title"/>
          </p:nvPr>
        </p:nvSpPr>
        <p:spPr>
          <a:xfrm>
            <a:off x="265500" y="1002288"/>
            <a:ext cx="40452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/>
              <a:t>Infrastructure Protection: </a:t>
            </a:r>
            <a:endParaRPr sz="3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400"/>
              <a:t>What Is It? </a:t>
            </a:r>
            <a:endParaRPr sz="3400"/>
          </a:p>
        </p:txBody>
      </p:sp>
      <p:sp>
        <p:nvSpPr>
          <p:cNvPr id="98" name="Google Shape;98;p3"/>
          <p:cNvSpPr txBox="1"/>
          <p:nvPr>
            <p:ph idx="1" type="subTitle"/>
          </p:nvPr>
        </p:nvSpPr>
        <p:spPr>
          <a:xfrm>
            <a:off x="265500" y="2906113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/>
              <a:t>Infrastructure Protection provides hardware service coverage for your server and networking equipment. Instead of scrambling to procure parts to fix an issue if a piece of equipment breaks, with Infrastructure Protection, experts will have fast access to replacement parts and deliver repair services for your systems.</a:t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49" y="4567350"/>
            <a:ext cx="1317747" cy="3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Workstation Assurance provides </a:t>
            </a:r>
            <a:r>
              <a:rPr b="1" lang="en"/>
              <a:t>full replacement coverage for your workstation hardware, including accidental damage.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It gives us</a:t>
            </a:r>
            <a:r>
              <a:rPr lang="en"/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fast access to a replacement</a:t>
            </a:r>
            <a:r>
              <a:rPr lang="en"/>
              <a:t> </a:t>
            </a:r>
            <a:r>
              <a:rPr lang="en"/>
              <a:t>for your laptop or desktop computer hardware if it fails, which allows us to minimize downtime and operational loss. </a:t>
            </a:r>
            <a:endParaRPr/>
          </a:p>
        </p:txBody>
      </p:sp>
      <p:sp>
        <p:nvSpPr>
          <p:cNvPr id="105" name="Google Shape;105;p4"/>
          <p:cNvSpPr txBox="1"/>
          <p:nvPr>
            <p:ph type="title"/>
          </p:nvPr>
        </p:nvSpPr>
        <p:spPr>
          <a:xfrm>
            <a:off x="265500" y="1658725"/>
            <a:ext cx="4045200" cy="18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400"/>
              <a:t>Workstation Assurance: What Is It?</a:t>
            </a:r>
            <a:endParaRPr sz="3400"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49" y="4567350"/>
            <a:ext cx="1317747" cy="3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